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6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BF0483-9E31-4AC4-A2EE-1BD5BF1204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0E5AF92-89A2-4159-9823-B6E6FB20F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A1073-5C52-4808-B834-B7FB350FA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BC65-2254-4A0E-8C69-68D527CB194A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14B6CC-01B2-4A5F-82F0-B93BF5756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E86078-DC71-4729-86A1-3702C52BA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900C-87BC-4E8F-938A-61DAE6F4E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613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501384-98CB-4633-9460-E89DA030D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4D0C574-075B-4749-88CC-C37D08388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4AF407-DEBF-444D-82F2-15D236E3B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BC65-2254-4A0E-8C69-68D527CB194A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EE7F37-207D-4E32-8BCF-EFCAA1CE6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DAEEEE-A41D-4EC9-B140-A86CECF76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900C-87BC-4E8F-938A-61DAE6F4E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49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06CC88F-C290-4B68-8D26-6AEB7EF37F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36E870E-D427-4D99-BA1F-802FF5C79A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0698B7-13A3-4830-A144-729E12FE3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BC65-2254-4A0E-8C69-68D527CB194A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0CDBA5-0D17-4059-BB6D-15739138F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F12ACC-2917-4E11-B845-CDD6FCD66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900C-87BC-4E8F-938A-61DAE6F4E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441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158ADC-4BC7-4650-82E1-F01FBBEF2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D718F6-1D78-4ED4-B758-53022F8B4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EBFF45-0250-4D15-AC60-674E10988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BC65-2254-4A0E-8C69-68D527CB194A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A06522-FD9C-41AC-8534-7B290AE9A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463C6BB-E29E-422E-89AE-F6E56FC7E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900C-87BC-4E8F-938A-61DAE6F4E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41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FAC839-46D7-451F-8BF0-A021718A3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D961EB0-9F06-4EEC-AFB6-80C73E41EA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7104C1-ADB6-4A3D-AB7F-86CEFA0EA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BC65-2254-4A0E-8C69-68D527CB194A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FCE259-65C0-4D79-852C-D8F682BD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ABCEA7-3343-4D65-B7E9-94B779EA2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900C-87BC-4E8F-938A-61DAE6F4E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192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29DE57-7B75-4A6B-BE81-FAAB0E302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904673-BC25-4A71-9B77-E7200C21BD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AF80270-A3FC-4310-9E3A-DDB9248C4F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177A5C4-8519-4E64-A84B-DFC9E0BE1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BC65-2254-4A0E-8C69-68D527CB194A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B932789-7461-4BDE-A899-B2C79BBFD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D7E46AA-D98F-4646-86F5-DC96F4AED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900C-87BC-4E8F-938A-61DAE6F4E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554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394EEE-551A-4EC4-AA66-495B92B17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E8C1B71-2D0D-4BA3-8098-E993018B0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86A31A7-F61A-4720-8C07-6EAFA3E40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CFFE397-7181-4A31-9946-13DF5E5539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5050071-0F1E-4EA6-A39B-19F68A0918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E75CEEE-C9BB-4556-99F8-612FD4729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BC65-2254-4A0E-8C69-68D527CB194A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65F87A9-F035-4670-8B90-6D7FC5661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36E8830-521D-4D67-B088-223648E70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900C-87BC-4E8F-938A-61DAE6F4E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561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12A708-2589-438A-ACB3-9570D1C8B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45118DE-34F2-4182-A1AE-5ABFD59F1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BC65-2254-4A0E-8C69-68D527CB194A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7B18EA7-0D8D-41DF-9526-F824C02BC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0C29223-C6E7-4311-9753-9250B5515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900C-87BC-4E8F-938A-61DAE6F4E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619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EFBA914-601B-4F1B-AD8E-DA2DFECDB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BC65-2254-4A0E-8C69-68D527CB194A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206DBB2-6E25-48CD-8A2C-3FC595E35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6DE62D1-32B3-4B14-9617-39480E8BF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900C-87BC-4E8F-938A-61DAE6F4E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636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58338D-917F-4CB5-A6A1-AACDF29EE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82C58D-F206-499B-84B4-EA67322F0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E9BC9A4-5F95-4FF8-91DF-1E02CE70AE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3B47667-6DDC-48BB-881C-A59749166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BC65-2254-4A0E-8C69-68D527CB194A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F56F7C4-671C-4EDB-B17E-9E1F45A7A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B5A390B-06F4-4CD4-8EFF-677A1105E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900C-87BC-4E8F-938A-61DAE6F4E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768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052263-0FB2-4A75-BDF2-4717B22A8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81EEC84-1376-4B49-8A61-CCDB9B4811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C431C99-A14D-456D-BAD9-442D18F68C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B295366-17B7-46ED-ADDB-0EB0FA569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BC65-2254-4A0E-8C69-68D527CB194A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47DD13-DB14-4B43-9D43-BA807A0C0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2EC3F37-DE85-4925-B1BC-9E8E96F00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900C-87BC-4E8F-938A-61DAE6F4E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089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ABE97F-85C9-4042-9356-5A9B4123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AF2C631-3E33-43C7-9EEF-A076BEA94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C3321B-E1CE-4D78-8EFA-FE36E33F6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4BC65-2254-4A0E-8C69-68D527CB194A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CDFF7C-8EC6-4709-BCF5-AFAEB68E83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014855-ED31-4D5E-8DB1-4632FBC906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4900C-87BC-4E8F-938A-61DAE6F4E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297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CA075E-4DB2-41C4-8E70-42E3A5BF17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390525"/>
            <a:ext cx="9525000" cy="3119438"/>
          </a:xfrm>
        </p:spPr>
        <p:txBody>
          <a:bodyPr>
            <a:normAutofit fontScale="90000"/>
          </a:bodyPr>
          <a:lstStyle/>
          <a:p>
            <a:r>
              <a:rPr lang="ru-RU" sz="2700" b="1" dirty="0"/>
              <a:t>Связь </a:t>
            </a:r>
            <a:r>
              <a:rPr lang="ru-RU" sz="2700" b="1" dirty="0" err="1"/>
              <a:t>SNPs</a:t>
            </a:r>
            <a:r>
              <a:rPr lang="ru-RU" sz="2700" b="1" dirty="0"/>
              <a:t> генов модифицирующей и каталитической субъединиц глутамат-цистеин лигазы  c риском миомы матки </a:t>
            </a:r>
            <a:br>
              <a:rPr lang="ru-RU" sz="2700" dirty="0"/>
            </a:br>
            <a:br>
              <a:rPr lang="ru-RU" sz="2400" dirty="0"/>
            </a:br>
            <a:br>
              <a:rPr lang="ru-RU" sz="2400" dirty="0"/>
            </a:br>
            <a:r>
              <a:rPr lang="ru-RU" sz="2400" dirty="0"/>
              <a:t>Кудрявцева О.К.</a:t>
            </a:r>
            <a:br>
              <a:rPr lang="ru-RU" sz="2400" dirty="0"/>
            </a:br>
            <a:r>
              <a:rPr lang="ru-RU" sz="2400" dirty="0"/>
              <a:t>Федеральное государственное бюджетное образовательное учреждение высшего образования «Курский государственный медицинский университет» Министерства здравоохранения Российской Федерации</a:t>
            </a:r>
            <a:r>
              <a:rPr lang="ru-RU" sz="2000" dirty="0"/>
              <a:t>. 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6826043-7228-4981-B2E7-869D9EA273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2575" y="4343400"/>
            <a:ext cx="9115425" cy="1552574"/>
          </a:xfrm>
        </p:spPr>
        <p:txBody>
          <a:bodyPr/>
          <a:lstStyle/>
          <a:p>
            <a:r>
              <a:rPr lang="ru-RU" dirty="0"/>
              <a:t>305041, Курская область, г. Курск, ул. К. Маркса, д.3</a:t>
            </a:r>
            <a:br>
              <a:rPr lang="ru-RU" dirty="0"/>
            </a:br>
            <a:r>
              <a:rPr lang="ru-RU" dirty="0" err="1"/>
              <a:t>e-mail</a:t>
            </a:r>
            <a:r>
              <a:rPr lang="ru-RU" dirty="0"/>
              <a:t>: kudrolga.75@mail.ru</a:t>
            </a:r>
          </a:p>
        </p:txBody>
      </p:sp>
    </p:spTree>
    <p:extLst>
      <p:ext uri="{BB962C8B-B14F-4D97-AF65-F5344CB8AC3E}">
        <p14:creationId xmlns:p14="http://schemas.microsoft.com/office/powerpoint/2010/main" val="2529018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4A8850-1AD3-4C62-8016-43E54237F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8725" y="500062"/>
            <a:ext cx="10515600" cy="1325563"/>
          </a:xfrm>
        </p:spPr>
        <p:txBody>
          <a:bodyPr/>
          <a:lstStyle/>
          <a:p>
            <a:r>
              <a:rPr lang="ru-RU" b="1" dirty="0"/>
              <a:t>Источник финансирования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D27B7F-BA93-4430-BCC7-2545EB61A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/>
              <a:t>Федеральное государственное бюджетное образовательное учреждение высшего образования «Курский государственный медицинский университет» Министерства здравоохранения Российской Федерации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57898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2D0DCF-1CAF-4DAF-8FB2-274009AE9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Актуальность темы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4E2BB6-4234-41C4-AFC2-4134B54B8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Миома матки остается основной причиной заболеваемости и ухудшения качества жизни женщин репродуктивного возраста. Предполагается, что окислительный стресс, характеризующийся дисбалансом между </a:t>
            </a:r>
            <a:r>
              <a:rPr lang="ru-RU" dirty="0" err="1"/>
              <a:t>прооксидантами</a:t>
            </a:r>
            <a:r>
              <a:rPr lang="ru-RU" dirty="0"/>
              <a:t> и антиоксидантами, может способствовать риску ММ посредством механизмов, включая ангиогенез, </a:t>
            </a:r>
            <a:r>
              <a:rPr lang="ru-RU" dirty="0" err="1"/>
              <a:t>фиброгенез</a:t>
            </a:r>
            <a:r>
              <a:rPr lang="ru-RU" dirty="0"/>
              <a:t>, гипоксию и др. Гены GCLM и GCLC вовлечены в синтез глутатиона,  играющего ключевую роль в окислительно-восстановительном гомеостазе. Активность глутамат цистеин лигазы (GCL) влияет на скорость ферментативного синтеза и, следовательно, уровень глутатиона (GSH) . </a:t>
            </a:r>
            <a:r>
              <a:rPr lang="ru-RU" dirty="0" err="1"/>
              <a:t>Модифицирущая</a:t>
            </a:r>
            <a:r>
              <a:rPr lang="ru-RU" dirty="0"/>
              <a:t> субъединица GCLM действует через прямое взаимодействие с каталитической субъединицей GCLC, повышая ее каталитическую эффективность.</a:t>
            </a:r>
          </a:p>
        </p:txBody>
      </p:sp>
    </p:spTree>
    <p:extLst>
      <p:ext uri="{BB962C8B-B14F-4D97-AF65-F5344CB8AC3E}">
        <p14:creationId xmlns:p14="http://schemas.microsoft.com/office/powerpoint/2010/main" val="730000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FFEF82-5E92-40CF-B2C1-AF11AEE8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Цель исследования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A16245-2163-49B8-9C9C-AF1AE4029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825625"/>
            <a:ext cx="10925175" cy="4667250"/>
          </a:xfrm>
        </p:spPr>
        <p:txBody>
          <a:bodyPr>
            <a:normAutofit fontScale="77500" lnSpcReduction="20000"/>
          </a:bodyPr>
          <a:lstStyle/>
          <a:p>
            <a:r>
              <a:rPr lang="ru-RU" sz="3800" dirty="0"/>
              <a:t>Целью настоящего исследования стало изучение связи полиморфных локусов генов-регуляторов редокс-гомеостаза GCLM, GCLC с риском развития  миомы матки.</a:t>
            </a:r>
          </a:p>
          <a:p>
            <a:pPr marL="0" indent="0">
              <a:buNone/>
            </a:pPr>
            <a:r>
              <a:rPr lang="ru-RU" sz="5700" b="1" dirty="0"/>
              <a:t>    Методы</a:t>
            </a:r>
          </a:p>
          <a:p>
            <a:pPr marL="0" indent="0">
              <a:buNone/>
            </a:pPr>
            <a:r>
              <a:rPr lang="ru-RU" sz="3600" dirty="0"/>
              <a:t>  Этический комитет КГМУ одобрил протокол исследования. Образцы ДНК 732 пациенток с ММ и 451 женщин контрольной группы без клинических и УЗИ-признаков заболевания были </a:t>
            </a:r>
            <a:r>
              <a:rPr lang="ru-RU" sz="3600" dirty="0" err="1"/>
              <a:t>генотипированы</a:t>
            </a:r>
            <a:r>
              <a:rPr lang="ru-RU" sz="3600" dirty="0"/>
              <a:t> методом ПЦР в режиме «реального времени» по 4 </a:t>
            </a:r>
            <a:r>
              <a:rPr lang="ru-RU" sz="3600" dirty="0" err="1"/>
              <a:t>SNPs</a:t>
            </a:r>
            <a:r>
              <a:rPr lang="ru-RU" sz="3600" dirty="0"/>
              <a:t>: rs41303970, rs3170633 GCLM, rs17883901, rs648595 GCLC. Для интерпретации ассоциаций пользовались лог-аддитивной регрессионной моделью в программе </a:t>
            </a:r>
            <a:r>
              <a:rPr lang="ru-RU" sz="3600" dirty="0" err="1"/>
              <a:t>SNPstаts</a:t>
            </a:r>
            <a:r>
              <a:rPr lang="ru-RU" sz="3600" dirty="0"/>
              <a:t>. Для анализа регуляторного потенциала </a:t>
            </a:r>
            <a:r>
              <a:rPr lang="ru-RU" sz="3600" dirty="0" err="1"/>
              <a:t>SNPs</a:t>
            </a:r>
            <a:r>
              <a:rPr lang="ru-RU" sz="3600" dirty="0"/>
              <a:t> пользовались ресурсами </a:t>
            </a:r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endParaRPr lang="ru-RU" sz="4800" dirty="0"/>
          </a:p>
          <a:p>
            <a:pPr marL="0" indent="0">
              <a:buNone/>
            </a:pP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644579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8F7E1C-30F9-49EB-AE03-DA6A8BE39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Результаты исследования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3A6DD6-5CDF-43A5-B87C-466C3006B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Обнаружена ассоциация гаплотипа rs41303970T-rs3170633C GCLM c  повышенным риском миомы матки в группе пациентов с индуцированными абортами в анамнезе (OR = 4.40; 95% CI = 1.56-12.38; P = 0.005), а также некурящих индивидуумов (OR = 2.83; 95% CI = 1.42 - 5.62; P = 0.003). Вовлеченность данного гена в риск развития миомы матки прежде всего обусловлена его ролью в регуляции окислительного стресса через контроль уровня GSH. Окислительный стресс играют важную роль в трансформации, пролиферации, миграции и инвазии клеток, увеличивая геномную нестабильность и влияя на редокс-чувствительные факторы транскрипции . С другой стороны, rs41303970 и rs3170633 GCLM, согласно данным RSKP , оказывают влияние на уровни глобулина, связывающего половые гормоны (значимого фактора эстроген-зависимого увеличения миомы матки), а также количество жировой ткани – важного продуцента эстрогенов, дисбаланс которых является значимым фактором риска миомы.  Более того, проведенный </a:t>
            </a:r>
            <a:r>
              <a:rPr lang="ru-RU" dirty="0" err="1"/>
              <a:t>биоинформатический</a:t>
            </a:r>
            <a:r>
              <a:rPr lang="ru-RU" dirty="0"/>
              <a:t> анализ доказал участие </a:t>
            </a:r>
            <a:r>
              <a:rPr lang="ru-RU" dirty="0" err="1"/>
              <a:t>SNPs</a:t>
            </a:r>
            <a:r>
              <a:rPr lang="ru-RU" dirty="0"/>
              <a:t> GCLM в регуляции пролиферации жировых клеток, апоптоза, а также регуляции продукции факторов роста. </a:t>
            </a:r>
          </a:p>
        </p:txBody>
      </p:sp>
    </p:spTree>
    <p:extLst>
      <p:ext uri="{BB962C8B-B14F-4D97-AF65-F5344CB8AC3E}">
        <p14:creationId xmlns:p14="http://schemas.microsoft.com/office/powerpoint/2010/main" val="25979954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454</Words>
  <Application>Microsoft Office PowerPoint</Application>
  <PresentationFormat>Широкоэкранный</PresentationFormat>
  <Paragraphs>13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Связь SNPs генов модифицирующей и каталитической субъединиц глутамат-цистеин лигазы  c риском миомы матки    Кудрявцева О.К. Федеральное государственное бюджетное образовательное учреждение высшего образования «Курский государственный медицинский университет» Министерства здравоохранения Российской Федерации.  </vt:lpstr>
      <vt:lpstr>Источник финансирования</vt:lpstr>
      <vt:lpstr>Актуальность темы</vt:lpstr>
      <vt:lpstr>Цель исследования</vt:lpstr>
      <vt:lpstr>Результаты исследования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Связь SNPs генов модифицирующей и каталитической субъединиц глутамат-цистеин лигазы  c риском миомы матки    Кудрявцева О.К. Федеральное государственное бюджетное образовательное учреждение высшего образования «Курский государственный медицинский университет» Министерства здравоохранения Российской Федерации.</dc:title>
  <dc:creator>Соня</dc:creator>
  <cp:lastModifiedBy>Соня</cp:lastModifiedBy>
  <cp:revision>3</cp:revision>
  <dcterms:created xsi:type="dcterms:W3CDTF">2025-04-15T16:12:35Z</dcterms:created>
  <dcterms:modified xsi:type="dcterms:W3CDTF">2025-04-15T16:34:12Z</dcterms:modified>
</cp:coreProperties>
</file>